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17"/>
  </p:notesMasterIdLst>
  <p:sldIdLst>
    <p:sldId id="256" r:id="rId2"/>
    <p:sldId id="292" r:id="rId3"/>
    <p:sldId id="259" r:id="rId4"/>
    <p:sldId id="271" r:id="rId5"/>
    <p:sldId id="273" r:id="rId6"/>
    <p:sldId id="278" r:id="rId7"/>
    <p:sldId id="293" r:id="rId8"/>
    <p:sldId id="294" r:id="rId9"/>
    <p:sldId id="272" r:id="rId10"/>
    <p:sldId id="283" r:id="rId11"/>
    <p:sldId id="279" r:id="rId12"/>
    <p:sldId id="284" r:id="rId13"/>
    <p:sldId id="282" r:id="rId14"/>
    <p:sldId id="295" r:id="rId15"/>
    <p:sldId id="29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94" d="100"/>
          <a:sy n="94" d="100"/>
        </p:scale>
        <p:origin x="-1254" y="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5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7B14AF-D76D-490F-BD32-EC6522A2A565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5257582-26C2-4143-9C44-D0D78E356BFB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27F4A19-3A96-49AC-AC11-BADCAF7BB3D6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6A6881-CC77-414E-9AF1-3871A5C23151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078C29-7510-4F7A-9498-778AE7AB0930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1A2C28-FFD9-4B7D-8C1F-29340F0CD92D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ECFD22-71D0-4CBA-9E12-F8533BE08871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1785926"/>
            <a:ext cx="6215106" cy="4286280"/>
          </a:xfrm>
        </p:spPr>
        <p:txBody>
          <a:bodyPr>
            <a:normAutofit fontScale="90000"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Краткая презентация основной образовательной программы дошкольного образования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Г.Казань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2023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571604" y="571480"/>
            <a:ext cx="7358114" cy="1428760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 83 комбинированного вида» Кировского района </a:t>
            </a:r>
            <a:r>
              <a:rPr lang="ru-RU" sz="2000" b="1" dirty="0" err="1" smtClean="0">
                <a:latin typeface="Georgia" pitchFamily="18" charset="0"/>
                <a:cs typeface="Times New Roman" pitchFamily="18" charset="0"/>
              </a:rPr>
              <a:t>г.Казани</a:t>
            </a:r>
            <a:endParaRPr lang="ru-RU" sz="2000" b="1" dirty="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Возрастные и иные категории детей, на которых ориентирована ОП ДО.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857232"/>
            <a:ext cx="8501122" cy="578647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В МБДОУ «Детский сад №83» функционируют 15 возрастных групп общеразвивающей направленности: 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lvl="0" indent="0">
              <a:buNone/>
            </a:pPr>
            <a:r>
              <a:rPr lang="ru-RU" sz="1600" dirty="0" smtClean="0"/>
              <a:t>-Действует </a:t>
            </a:r>
            <a:r>
              <a:rPr lang="ru-RU" sz="1600" dirty="0"/>
              <a:t>система физкультурно-оздоровительной работы.</a:t>
            </a:r>
          </a:p>
          <a:p>
            <a:pPr marL="0" lvl="0" indent="0">
              <a:buNone/>
            </a:pPr>
            <a:r>
              <a:rPr lang="ru-RU" sz="1600" dirty="0" smtClean="0"/>
              <a:t>-Используется </a:t>
            </a:r>
            <a:r>
              <a:rPr lang="ru-RU" sz="1600" dirty="0"/>
              <a:t>региональный компонент в образовательном процессе.</a:t>
            </a:r>
          </a:p>
          <a:p>
            <a:pPr marL="0" lvl="0" indent="0">
              <a:buNone/>
            </a:pPr>
            <a:r>
              <a:rPr lang="ru-RU" sz="1600" dirty="0" smtClean="0"/>
              <a:t>-Оказывается </a:t>
            </a:r>
            <a:r>
              <a:rPr lang="ru-RU" sz="1600" dirty="0"/>
              <a:t>помощь детям, родителям, педагогическим работникам и социуму со стороны социально-психологической службы.</a:t>
            </a:r>
          </a:p>
          <a:p>
            <a:pPr marL="0" lvl="0" indent="0">
              <a:buNone/>
            </a:pPr>
            <a:r>
              <a:rPr lang="ru-RU" sz="1600" dirty="0" smtClean="0"/>
              <a:t>-Создана </a:t>
            </a:r>
            <a:r>
              <a:rPr lang="ru-RU" sz="1600" dirty="0"/>
              <a:t>система медико-психолого-педагогического сопровождения детей. Используется модель личностно-ориентированного подхода при взаимодействии взрослого и ребенка.</a:t>
            </a:r>
          </a:p>
          <a:p>
            <a:pPr marL="0" lvl="0" indent="0">
              <a:buNone/>
            </a:pPr>
            <a:r>
              <a:rPr lang="ru-RU" sz="1600" dirty="0" smtClean="0"/>
              <a:t>-Осуществляются </a:t>
            </a:r>
            <a:r>
              <a:rPr lang="ru-RU" sz="1600" dirty="0"/>
              <a:t>дополнительные платные услуги.</a:t>
            </a:r>
          </a:p>
          <a:p>
            <a:pPr marL="0" lvl="0" indent="0">
              <a:buNone/>
            </a:pPr>
            <a:r>
              <a:rPr lang="ru-RU" sz="1600" dirty="0" smtClean="0"/>
              <a:t>-Реализация </a:t>
            </a:r>
            <a:r>
              <a:rPr lang="ru-RU" sz="1600" dirty="0"/>
              <a:t>образовательных программ с применением электронного обучения и дистанционных образовательных технологий не предусмотрена.</a:t>
            </a:r>
          </a:p>
          <a:p>
            <a:pPr marL="0" indent="0">
              <a:buNone/>
            </a:pPr>
            <a:r>
              <a:rPr lang="ru-RU" sz="1600" b="1" dirty="0"/>
              <a:t> </a:t>
            </a:r>
          </a:p>
          <a:p>
            <a:pPr marL="0" indent="0">
              <a:buNone/>
            </a:pPr>
            <a:r>
              <a:rPr lang="ru-RU" b="1" dirty="0"/>
              <a:t> 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235874"/>
              </p:ext>
            </p:extLst>
          </p:nvPr>
        </p:nvGraphicFramePr>
        <p:xfrm>
          <a:off x="827584" y="1772816"/>
          <a:ext cx="6194420" cy="1253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8430"/>
                <a:gridCol w="899160"/>
                <a:gridCol w="902335"/>
                <a:gridCol w="987425"/>
                <a:gridCol w="993775"/>
                <a:gridCol w="963295"/>
              </a:tblGrid>
              <a:tr h="252730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000" spc="0" dirty="0">
                          <a:effectLst/>
                        </a:rPr>
                        <a:t>Возрастная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000" spc="0">
                          <a:effectLst/>
                        </a:rPr>
                        <a:t>Группа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000" spc="0">
                          <a:effectLst/>
                        </a:rPr>
                        <a:t>Группа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000" spc="0">
                          <a:effectLst/>
                        </a:rPr>
                        <a:t>Группа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000" spc="0">
                          <a:effectLst/>
                        </a:rPr>
                        <a:t>Группа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000" spc="0">
                          <a:effectLst/>
                        </a:rPr>
                        <a:t>Группа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b"/>
                </a:tc>
              </a:tr>
              <a:tr h="356870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Aft>
                          <a:spcPts val="600"/>
                        </a:spcAft>
                      </a:pPr>
                      <a:r>
                        <a:rPr lang="ru-RU" sz="1000" spc="0">
                          <a:effectLst/>
                        </a:rPr>
                        <a:t>категория</a:t>
                      </a:r>
                      <a:endParaRPr lang="ru-RU" sz="1200">
                        <a:effectLst/>
                      </a:endParaRPr>
                    </a:p>
                    <a:p>
                      <a:pPr algn="l">
                        <a:lnSpc>
                          <a:spcPts val="1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000" spc="0">
                          <a:effectLst/>
                        </a:rPr>
                        <a:t>группы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000" spc="0">
                          <a:effectLst/>
                        </a:rPr>
                        <a:t>1—3 года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R="330200" algn="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000" spc="0">
                          <a:effectLst/>
                        </a:rPr>
                        <a:t>3-4 года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000" spc="0" dirty="0">
                          <a:effectLst/>
                        </a:rPr>
                        <a:t>4-5 лет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000" spc="0">
                          <a:effectLst/>
                        </a:rPr>
                        <a:t>5-6 лет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000" spc="0">
                          <a:effectLst/>
                        </a:rPr>
                        <a:t>6-7 лет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</a:tr>
              <a:tr h="594360">
                <a:tc>
                  <a:txBody>
                    <a:bodyPr/>
                    <a:lstStyle/>
                    <a:p>
                      <a:pPr algn="l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ru-RU" sz="1000" spc="0">
                          <a:effectLst/>
                        </a:rPr>
                        <a:t>Количество</a:t>
                      </a:r>
                      <a:endParaRPr lang="ru-RU" sz="1200">
                        <a:effectLst/>
                      </a:endParaRPr>
                    </a:p>
                    <a:p>
                      <a:pPr algn="l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ru-RU" sz="1000" spc="0">
                          <a:effectLst/>
                        </a:rPr>
                        <a:t>возрастных</a:t>
                      </a:r>
                      <a:endParaRPr lang="ru-RU" sz="1200">
                        <a:effectLst/>
                      </a:endParaRPr>
                    </a:p>
                    <a:p>
                      <a:pPr algn="l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ru-RU" sz="1000" spc="0">
                          <a:effectLst/>
                        </a:rPr>
                        <a:t>групп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000" spc="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R="330200" algn="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000" spc="0" dirty="0" smtClean="0">
                          <a:effectLst/>
                          <a:latin typeface="+mn-lt"/>
                          <a:ea typeface="+mn-ea"/>
                        </a:rPr>
                        <a:t>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000" spc="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000" spc="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000" spc="0" dirty="0" smtClean="0">
                          <a:effectLst/>
                          <a:latin typeface="+mn-lt"/>
                          <a:ea typeface="+mn-ea"/>
                        </a:rPr>
                        <a:t>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683568" y="908720"/>
            <a:ext cx="7603208" cy="573499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 соответствии с требованиями ФГОС ДО и ФОП ДО образовательная программа дошкольного образования </a:t>
            </a:r>
            <a:r>
              <a:rPr lang="ru-RU" dirty="0" smtClean="0"/>
              <a:t>МБДОУ </a:t>
            </a:r>
            <a:r>
              <a:rPr lang="ru-RU" dirty="0"/>
              <a:t>«Детский сад № </a:t>
            </a:r>
            <a:r>
              <a:rPr lang="ru-RU" dirty="0" smtClean="0"/>
              <a:t>83» </a:t>
            </a:r>
            <a:r>
              <a:rPr lang="ru-RU" dirty="0"/>
              <a:t>состоит из обязательной части и части, формируемой участниками образовательных отношений. Обе эти части Программы являются взаимодополняющими.</a:t>
            </a:r>
          </a:p>
          <a:p>
            <a:pPr marL="0" indent="0">
              <a:buNone/>
            </a:pPr>
            <a:r>
              <a:rPr lang="ru-RU" dirty="0" smtClean="0"/>
              <a:t>-Обязательная </a:t>
            </a:r>
            <a:r>
              <a:rPr lang="ru-RU" dirty="0"/>
              <a:t>часть Программы разработана в соответствии с ФГОС ДО и </a:t>
            </a:r>
            <a:r>
              <a:rPr lang="ru-RU" dirty="0" smtClean="0"/>
              <a:t>ФОП ДО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-Часть</a:t>
            </a:r>
            <a:r>
              <a:rPr lang="ru-RU" dirty="0"/>
              <a:t>, формируемая участниками образовательных отношений, представлена </a:t>
            </a:r>
            <a:r>
              <a:rPr lang="ru-RU" b="1" dirty="0"/>
              <a:t>региональной образовательной программой дошкольного образования - </a:t>
            </a:r>
            <a:r>
              <a:rPr lang="tt-RU" b="1" dirty="0"/>
              <a:t>«Сөенеч» </a:t>
            </a:r>
            <a:r>
              <a:rPr lang="ru-RU" b="1" dirty="0"/>
              <a:t>- «Радость познания».</a:t>
            </a:r>
          </a:p>
          <a:p>
            <a:pPr marL="0" indent="0">
              <a:buNone/>
            </a:pPr>
            <a:r>
              <a:rPr lang="ru-RU" dirty="0"/>
              <a:t>Содержание ОП ДО обеспечивает развитие личности, мотивации и способностей детей в различных видах деятельности и охватывает следующие структурные единицы, представляющие определенные направления развития и образования детей (далее — образовательные области):</a:t>
            </a:r>
          </a:p>
          <a:p>
            <a:pPr lvl="0"/>
            <a:r>
              <a:rPr lang="ru-RU" dirty="0"/>
              <a:t>социально-коммуникативное развитие;</a:t>
            </a:r>
          </a:p>
          <a:p>
            <a:pPr lvl="0"/>
            <a:r>
              <a:rPr lang="ru-RU" dirty="0"/>
              <a:t>познавательное развитие;</a:t>
            </a:r>
          </a:p>
          <a:p>
            <a:pPr lvl="0"/>
            <a:r>
              <a:rPr lang="ru-RU" dirty="0"/>
              <a:t>речевое развитие;</a:t>
            </a:r>
          </a:p>
          <a:p>
            <a:pPr lvl="0"/>
            <a:r>
              <a:rPr lang="ru-RU" dirty="0"/>
              <a:t>художественно-эстетическое развитие;</a:t>
            </a:r>
          </a:p>
          <a:p>
            <a:pPr lvl="0"/>
            <a:r>
              <a:rPr lang="ru-RU" dirty="0"/>
              <a:t>физическое развитие.</a:t>
            </a:r>
          </a:p>
          <a:p>
            <a:pPr>
              <a:buNone/>
            </a:pPr>
            <a:endParaRPr lang="ru-RU" sz="23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1"/>
            <a:ext cx="4950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Ссылки на ФОП ДО и парциальные программы.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/>
              <a:t>Характеристика взаимодействия педагогического коллектива с семьями воспитанников.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072494" cy="54024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Основная цель взаимодействия педагогов с семьей - обеспечить:</a:t>
            </a:r>
          </a:p>
          <a:p>
            <a:pPr marL="0" lvl="0" indent="0">
              <a:buNone/>
            </a:pPr>
            <a:r>
              <a:rPr lang="ru-RU" dirty="0" smtClean="0"/>
              <a:t>-психолого-педагогическую </a:t>
            </a:r>
            <a:r>
              <a:rPr lang="ru-RU" dirty="0"/>
              <a:t>поддержку семьи и	повышение</a:t>
            </a:r>
          </a:p>
          <a:p>
            <a:pPr marL="0" indent="0">
              <a:buNone/>
            </a:pPr>
            <a:r>
              <a:rPr lang="ru-RU" dirty="0" smtClean="0"/>
              <a:t>-компетентности </a:t>
            </a:r>
            <a:r>
              <a:rPr lang="ru-RU" dirty="0"/>
              <a:t>родителей в вопросах образования, охраны и укрепления здоровья детей младенческого, раннего и дошкольного возраста;</a:t>
            </a:r>
          </a:p>
          <a:p>
            <a:pPr marL="0" lvl="0" indent="0">
              <a:buNone/>
            </a:pPr>
            <a:r>
              <a:rPr lang="ru-RU" dirty="0" smtClean="0"/>
              <a:t>-единство </a:t>
            </a:r>
            <a:r>
              <a:rPr lang="ru-RU" dirty="0"/>
              <a:t>подходов к воспитанию и обучению детей в условиях ДОО и семьи;</a:t>
            </a:r>
          </a:p>
          <a:p>
            <a:pPr marL="0" lvl="0" indent="0">
              <a:buNone/>
            </a:pPr>
            <a:r>
              <a:rPr lang="ru-RU" dirty="0" smtClean="0"/>
              <a:t>-повышение </a:t>
            </a:r>
            <a:r>
              <a:rPr lang="ru-RU" dirty="0"/>
              <a:t>воспитательного потенциала семьи.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>Основными задачами взаимодействия детского сада с семьей являются:</a:t>
            </a:r>
            <a:br>
              <a:rPr lang="ru-RU" sz="2800" b="1" dirty="0"/>
            </a:b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268760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Основная цель взаимодействия педагогов с семьей - обеспечить:</a:t>
            </a:r>
          </a:p>
          <a:p>
            <a:pPr lvl="0"/>
            <a:r>
              <a:rPr lang="ru-RU" dirty="0" smtClean="0"/>
              <a:t>-психолого-педагогическую </a:t>
            </a:r>
            <a:r>
              <a:rPr lang="ru-RU" dirty="0"/>
              <a:t>поддержку семьи </a:t>
            </a:r>
            <a:r>
              <a:rPr lang="ru-RU" dirty="0" smtClean="0"/>
              <a:t>и повышение</a:t>
            </a:r>
            <a:endParaRPr lang="ru-RU" dirty="0"/>
          </a:p>
          <a:p>
            <a:r>
              <a:rPr lang="ru-RU" dirty="0"/>
              <a:t>компетентности родителей в вопросах образования, охраны и укрепления здоровья детей младенческого, раннего и дошкольного возраста;</a:t>
            </a:r>
          </a:p>
          <a:p>
            <a:pPr lvl="0"/>
            <a:r>
              <a:rPr lang="ru-RU" dirty="0" smtClean="0"/>
              <a:t>-единство </a:t>
            </a:r>
            <a:r>
              <a:rPr lang="ru-RU" dirty="0"/>
              <a:t>подходов к воспитанию и обучению детей в условиях ДОО и семьи;</a:t>
            </a:r>
          </a:p>
          <a:p>
            <a:pPr lvl="0"/>
            <a:r>
              <a:rPr lang="ru-RU" dirty="0" smtClean="0"/>
              <a:t>-повышение </a:t>
            </a:r>
            <a:r>
              <a:rPr lang="ru-RU" dirty="0"/>
              <a:t>воспитательного потенциала семьи.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717033"/>
            <a:ext cx="7560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Основными задачами взаимодействия детского сада с семьей являются:</a:t>
            </a:r>
          </a:p>
          <a:p>
            <a:pPr lvl="0"/>
            <a:r>
              <a:rPr lang="ru-RU" dirty="0" smtClean="0"/>
              <a:t>-информировать </a:t>
            </a:r>
            <a:r>
              <a:rPr lang="ru-RU" dirty="0"/>
              <a:t>родителей и общественность относительно целей ДО, общих для всего образовательного пространства Российской Федерации, о мерах господдержки семьям, имеющим детей дошкольного возраста, а также об образовательной программе, реализуемой в ДОО;</a:t>
            </a:r>
          </a:p>
          <a:p>
            <a:pPr lvl="0"/>
            <a:r>
              <a:rPr lang="ru-RU" dirty="0" smtClean="0"/>
              <a:t>-просвещение </a:t>
            </a:r>
            <a:r>
              <a:rPr lang="ru-RU" dirty="0"/>
              <a:t>родителей, повышение их </a:t>
            </a:r>
            <a:r>
              <a:rPr lang="ru-RU" dirty="0" smtClean="0"/>
              <a:t>правовой, психолого­-</a:t>
            </a:r>
            <a:endParaRPr lang="ru-RU" dirty="0"/>
          </a:p>
          <a:p>
            <a:r>
              <a:rPr lang="ru-RU" dirty="0"/>
              <a:t>педагогической компетентности в вопросах охраны и укрепления здоровья, развития и образования детей;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620688"/>
            <a:ext cx="78488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/>
              <a:t>-способствовать </a:t>
            </a:r>
            <a:r>
              <a:rPr lang="ru-RU" dirty="0"/>
              <a:t>развитию ответственного и осознанного </a:t>
            </a:r>
            <a:r>
              <a:rPr lang="ru-RU" dirty="0" err="1"/>
              <a:t>родительства</a:t>
            </a:r>
            <a:r>
              <a:rPr lang="ru-RU" dirty="0"/>
              <a:t> как базовой основы благополучия семьи;</a:t>
            </a:r>
          </a:p>
          <a:p>
            <a:pPr lvl="0"/>
            <a:r>
              <a:rPr lang="ru-RU" dirty="0" smtClean="0"/>
              <a:t>-построить </a:t>
            </a:r>
            <a:r>
              <a:rPr lang="ru-RU" dirty="0"/>
              <a:t>взаимодействие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задач;</a:t>
            </a:r>
          </a:p>
          <a:p>
            <a:pPr lvl="0"/>
            <a:r>
              <a:rPr lang="ru-RU" dirty="0" smtClean="0"/>
              <a:t>-вовлекать </a:t>
            </a:r>
            <a:r>
              <a:rPr lang="ru-RU" dirty="0"/>
              <a:t>родителей в образовательный процесс.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375015"/>
            <a:ext cx="77048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основу совместной деятельности семьи </a:t>
            </a:r>
            <a:r>
              <a:rPr lang="ru-RU" b="1" dirty="0" smtClean="0"/>
              <a:t>и дошкольного </a:t>
            </a:r>
            <a:r>
              <a:rPr lang="ru-RU" b="1" dirty="0"/>
              <a:t>учреждения заложены следующие принципы</a:t>
            </a:r>
            <a:r>
              <a:rPr lang="ru-RU" dirty="0"/>
              <a:t>:</a:t>
            </a:r>
          </a:p>
          <a:p>
            <a:pPr lvl="0"/>
            <a:r>
              <a:rPr lang="ru-RU" dirty="0" smtClean="0"/>
              <a:t>-приоритет </a:t>
            </a:r>
            <a:r>
              <a:rPr lang="ru-RU" dirty="0"/>
              <a:t>семьи в воспитании, обучении и развитии ребенка;</a:t>
            </a:r>
          </a:p>
          <a:p>
            <a:pPr lvl="0"/>
            <a:r>
              <a:rPr lang="ru-RU" dirty="0" smtClean="0"/>
              <a:t>-открытость, взаимное</a:t>
            </a:r>
            <a:r>
              <a:rPr lang="ru-RU" dirty="0"/>
              <a:t>	</a:t>
            </a:r>
            <a:r>
              <a:rPr lang="ru-RU" dirty="0" smtClean="0"/>
              <a:t>доверие, уважение и доброжелательность во </a:t>
            </a:r>
            <a:r>
              <a:rPr lang="ru-RU" dirty="0"/>
              <a:t>взаимоотношениях педагогов и родителей;</a:t>
            </a:r>
          </a:p>
          <a:p>
            <a:pPr lvl="0"/>
            <a:r>
              <a:rPr lang="ru-RU" dirty="0" smtClean="0"/>
              <a:t>-индивидуально-дифференцированный</a:t>
            </a:r>
            <a:r>
              <a:rPr lang="ru-RU" dirty="0"/>
              <a:t>	подход к каждой семье;</a:t>
            </a:r>
          </a:p>
          <a:p>
            <a:pPr lvl="0"/>
            <a:r>
              <a:rPr lang="ru-RU" dirty="0" smtClean="0"/>
              <a:t>-</a:t>
            </a:r>
            <a:r>
              <a:rPr lang="ru-RU" dirty="0" err="1" smtClean="0"/>
              <a:t>возрастосообразность</a:t>
            </a:r>
            <a:r>
              <a:rPr lang="ru-RU" dirty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4536994"/>
            <a:ext cx="61744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Взаимодействие с родителями воспитанников строится по следующим направлениям </a:t>
            </a:r>
            <a:r>
              <a:rPr lang="ru-RU" b="1" dirty="0" smtClean="0"/>
              <a:t>работы:   </a:t>
            </a:r>
            <a:r>
              <a:rPr lang="ru-RU" dirty="0" smtClean="0"/>
              <a:t>-</a:t>
            </a:r>
            <a:r>
              <a:rPr lang="ru-RU" dirty="0" err="1" smtClean="0"/>
              <a:t>диагностико</a:t>
            </a:r>
            <a:r>
              <a:rPr lang="ru-RU" dirty="0" smtClean="0"/>
              <a:t>-аналитическое направление;</a:t>
            </a:r>
          </a:p>
          <a:p>
            <a:r>
              <a:rPr lang="ru-RU" dirty="0"/>
              <a:t>п</a:t>
            </a:r>
            <a:r>
              <a:rPr lang="ru-RU" dirty="0" smtClean="0"/>
              <a:t>росветительское направление;</a:t>
            </a:r>
          </a:p>
          <a:p>
            <a:r>
              <a:rPr lang="ru-RU" dirty="0"/>
              <a:t>к</a:t>
            </a:r>
            <a:r>
              <a:rPr lang="ru-RU" dirty="0" smtClean="0"/>
              <a:t>онсультационное направление.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217727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548680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Основные практические формы взаимодействия</a:t>
            </a:r>
            <a:br>
              <a:rPr lang="ru-RU" b="1" dirty="0"/>
            </a:br>
            <a:r>
              <a:rPr lang="ru-RU" b="1" dirty="0" smtClean="0"/>
              <a:t>МБДОУ </a:t>
            </a:r>
            <a:r>
              <a:rPr lang="ru-RU" b="1" dirty="0"/>
              <a:t>«Детский сад № </a:t>
            </a:r>
            <a:r>
              <a:rPr lang="ru-RU" b="1" dirty="0" smtClean="0"/>
              <a:t>83» </a:t>
            </a:r>
            <a:r>
              <a:rPr lang="ru-RU" b="1" dirty="0"/>
              <a:t>с семьей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734412"/>
              </p:ext>
            </p:extLst>
          </p:nvPr>
        </p:nvGraphicFramePr>
        <p:xfrm>
          <a:off x="899592" y="1556792"/>
          <a:ext cx="6157798" cy="45588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12358"/>
                <a:gridCol w="3545440"/>
              </a:tblGrid>
              <a:tr h="348249">
                <a:tc>
                  <a:txBody>
                    <a:bodyPr/>
                    <a:lstStyle/>
                    <a:p>
                      <a:pPr marL="121920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</a:rPr>
                        <a:t>Этапы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162560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</a:rPr>
                        <a:t>Формы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6350" marR="6350" marT="0" marB="0" anchor="ctr"/>
                </a:tc>
              </a:tr>
              <a:tr h="34129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</a:rPr>
                        <a:t>Знакомство с семьей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50800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</a:rPr>
                        <a:t>Встречи-знакомства, анкетирование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6350" marR="6350" marT="0" marB="0" anchor="ctr"/>
                </a:tc>
              </a:tr>
              <a:tr h="17790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</a:rPr>
                        <a:t>Информирование родителей о ходе образовательной деятельности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508000"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</a:rPr>
                        <a:t>Дни открытых дверей, индивидуальные и групповые консультации, родительские собрания, информационные стенды, создание памяток, сайт ДОО, организация выставок детского творчества, приглашение родителей на детские концерты и праздники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6350" marR="6350" marT="0" marB="0" anchor="ctr"/>
                </a:tc>
              </a:tr>
              <a:tr h="88954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</a:rPr>
                        <a:t>Просвещение родителей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508000"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</a:rPr>
                        <a:t>Лекции, семинары, семинары- практикумы, мастер-классы, тренинги, создание родительской библиотеки в группах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6350" marR="6350" marT="0" marB="0" anchor="b"/>
                </a:tc>
              </a:tr>
              <a:tr h="120072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</a:rPr>
                        <a:t>Совместная деятельность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508000">
                        <a:spcAft>
                          <a:spcPts val="0"/>
                        </a:spcAft>
                      </a:pPr>
                      <a:r>
                        <a:rPr lang="ru-RU" sz="1200" u="none" strike="noStrike" spc="0" dirty="0">
                          <a:effectLst/>
                        </a:rPr>
                        <a:t>Привлечение родителей к участию в занятиях, акциях, экскурсиях, конкурсах, субботниках, в детской исследовательской и проектной деятельности, в разработке проектов, кружковой работе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6350" marR="63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991449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980728"/>
            <a:ext cx="6408712" cy="4104456"/>
          </a:xfrm>
        </p:spPr>
        <p:txBody>
          <a:bodyPr>
            <a:normAutofit/>
          </a:bodyPr>
          <a:lstStyle/>
          <a:p>
            <a:r>
              <a:rPr lang="ru-RU" sz="2000" dirty="0"/>
              <a:t>Образовательная программа дошкольного образования (далее — ОП ДО) разработана в соответствии с требованиями Федерального государственного образовательного стандарта (ФГОС ДО), утвержденного приказом </a:t>
            </a:r>
            <a:r>
              <a:rPr lang="ru-RU" sz="2000" dirty="0" err="1"/>
              <a:t>Минобрнауки</a:t>
            </a:r>
            <a:r>
              <a:rPr lang="ru-RU" sz="2000" dirty="0"/>
              <a:t> от 17.10.2013 № 1155 (далее — ФГОС ДО</a:t>
            </a:r>
            <a:r>
              <a:rPr lang="ru-RU" sz="2000" dirty="0" smtClean="0"/>
              <a:t>) </a:t>
            </a:r>
            <a:r>
              <a:rPr lang="ru-RU" sz="2000" dirty="0"/>
              <a:t>и Федеральной образовательной программы дошкольного образования (ФОП ДО), утвержденной приказом </a:t>
            </a:r>
            <a:r>
              <a:rPr lang="ru-RU" sz="2000" dirty="0" err="1"/>
              <a:t>Минпросвещения</a:t>
            </a:r>
            <a:r>
              <a:rPr lang="ru-RU" sz="2000" dirty="0"/>
              <a:t> от 25.11.2022 № 1028и (далее — ФОП До).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86684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16386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041914" cy="22814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01936" y="2439602"/>
            <a:ext cx="43204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/>
              <a:t>Р</a:t>
            </a:r>
            <a:r>
              <a:rPr lang="ru-RU" dirty="0" smtClean="0"/>
              <a:t>азностороннее </a:t>
            </a:r>
            <a:r>
              <a:rPr lang="ru-RU" dirty="0"/>
              <a:t>развитие ребенка в период дошкольного детства с учетом возрастных и индивидуальных особенностей на основе </a:t>
            </a:r>
            <a:r>
              <a:rPr lang="ru-RU" dirty="0" smtClean="0"/>
              <a:t>духовно­-нравственных </a:t>
            </a:r>
            <a:r>
              <a:rPr lang="ru-RU" dirty="0"/>
              <a:t>ценностей российского народа, исторических и национально</a:t>
            </a:r>
            <a:r>
              <a:rPr lang="ru-RU" dirty="0" smtClean="0"/>
              <a:t>­-культурных </a:t>
            </a:r>
            <a:r>
              <a:rPr lang="ru-RU" dirty="0"/>
              <a:t>традиций.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 smtClean="0"/>
              <a:t>Задачи программы: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7819232" cy="5247472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ru-RU" dirty="0"/>
              <a:t>обеспечить единое содержание дошкольного образования и планируемых результатов освоения образовательной программы дошкольного образования;</a:t>
            </a:r>
          </a:p>
          <a:p>
            <a:pPr lvl="0"/>
            <a:r>
              <a:rPr lang="ru-RU" dirty="0"/>
              <a:t>приобщить детей к базовым ценностям российского народа —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России,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lvl="0"/>
            <a:r>
              <a:rPr lang="ru-RU" dirty="0"/>
              <a:t>структурировать содержание образовательной деятельности на основе учета возрастных и индивидуальных особенностей развития;</a:t>
            </a:r>
          </a:p>
          <a:p>
            <a:pPr lvl="0"/>
            <a:r>
              <a:rPr lang="ru-RU" dirty="0"/>
              <a:t>создать условия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lvl="0"/>
            <a:r>
              <a:rPr lang="ru-RU" dirty="0"/>
              <a:t>обеспечить охрану и укрепление физического и психического здоровья детей, в том числе их эмоционального благополучия;</a:t>
            </a:r>
          </a:p>
          <a:p>
            <a:pPr lvl="0"/>
            <a:r>
              <a:rPr lang="ru-RU" dirty="0"/>
              <a:t>обеспечить развитие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</a:t>
            </a:r>
          </a:p>
          <a:p>
            <a:pPr lvl="0"/>
            <a:r>
              <a:rPr lang="ru-RU" dirty="0"/>
              <a:t>обеспечить психолого-педагогическую поддержку семьи и повышение компетентности родителей в вопросах воспитания, обучения и развития, охраны и укрепления здоровья детей, обеспечения их безопасности;</a:t>
            </a:r>
          </a:p>
          <a:p>
            <a:pPr lvl="0"/>
            <a:r>
              <a:rPr lang="ru-RU" dirty="0"/>
              <a:t>обеспечить достижение детьми на этапе завершения дошкольного образования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endParaRPr lang="ru-RU" dirty="0"/>
          </a:p>
          <a:p>
            <a:pPr marL="1005840" lvl="3" indent="0" algn="just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Образовательная программа ДОО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57224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b="1" dirty="0" smtClean="0"/>
              <a:t>Целевой раздел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357298"/>
            <a:ext cx="7500990" cy="521497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Включает в себя пояснительную записку и планируемые результаты освоения ОП ДО. Результаты освоения образовательной программы представлены в виде целевых ориентиров образования в раннем детстве, целевых ориентиров дошкольного образования,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Также входят подходы к проведению педагогической диагностики достижений планируемых результатов и значимые для разработки и реализации Программы характеристики — особенности развития детей.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b="1" dirty="0" smtClean="0"/>
              <a:t>Содержательный раздел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55738" y="3063489"/>
            <a:ext cx="24878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  <a:r>
              <a:rPr kumimoji="0" lang="ru-RU" alt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323975" y="3136513"/>
            <a:ext cx="24878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  <a:r>
              <a:rPr kumimoji="0" lang="ru-RU" alt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Включает задачи и содержание образовательной деятельности для всех возрастных групп по пяти образовательным областям. Также в разделе описаны:</a:t>
            </a:r>
          </a:p>
          <a:p>
            <a:pPr marL="0" indent="0">
              <a:buNone/>
            </a:pPr>
            <a:r>
              <a:rPr lang="ru-RU" dirty="0" smtClean="0"/>
              <a:t>-формы, способы, методы реализации ОП ДО;</a:t>
            </a:r>
          </a:p>
          <a:p>
            <a:pPr marL="0" indent="0">
              <a:buNone/>
            </a:pPr>
            <a:r>
              <a:rPr lang="ru-RU" dirty="0" smtClean="0"/>
              <a:t>-особенности образовательной деятельности разных видов и культурных практик;</a:t>
            </a:r>
          </a:p>
          <a:p>
            <a:pPr marL="0" indent="0">
              <a:buNone/>
            </a:pPr>
            <a:r>
              <a:rPr lang="ru-RU" dirty="0" smtClean="0"/>
              <a:t>-способы поддержки детской инициативы;</a:t>
            </a:r>
          </a:p>
          <a:p>
            <a:pPr marL="0" indent="0">
              <a:buNone/>
            </a:pPr>
            <a:r>
              <a:rPr lang="ru-RU" dirty="0" smtClean="0"/>
              <a:t>-взаимодействие педагогического коллектива с семьями;</a:t>
            </a:r>
          </a:p>
          <a:p>
            <a:pPr marL="0" indent="0">
              <a:buNone/>
            </a:pPr>
            <a:r>
              <a:rPr lang="ru-RU" dirty="0" smtClean="0"/>
              <a:t>-коррекционно-развивающая работа;</a:t>
            </a:r>
          </a:p>
          <a:p>
            <a:pPr marL="0" indent="0">
              <a:buNone/>
            </a:pPr>
            <a:r>
              <a:rPr lang="ru-RU" dirty="0" smtClean="0"/>
              <a:t>-рабочая программа воспитания </a:t>
            </a:r>
          </a:p>
          <a:p>
            <a:endParaRPr lang="ru-RU" dirty="0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323975" y="3948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39358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b="1" dirty="0" smtClean="0"/>
              <a:t>Организационный раздел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55738" y="283913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1"/>
          </p:nvPr>
        </p:nvSpPr>
        <p:spPr>
          <a:xfrm>
            <a:off x="395536" y="1196752"/>
            <a:ext cx="7529264" cy="52772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Включает в себя </a:t>
            </a:r>
          </a:p>
          <a:p>
            <a:pPr marL="0" indent="0">
              <a:buNone/>
            </a:pPr>
            <a:r>
              <a:rPr lang="ru-RU" dirty="0" smtClean="0"/>
              <a:t>-психолого-педагогические условия реализации ООП ДО;</a:t>
            </a:r>
          </a:p>
          <a:p>
            <a:pPr marL="0" indent="0">
              <a:buNone/>
            </a:pPr>
            <a:r>
              <a:rPr lang="ru-RU" dirty="0" smtClean="0"/>
              <a:t>-особенности организации развивающей предметно-пространственной среды;</a:t>
            </a:r>
          </a:p>
          <a:p>
            <a:pPr marL="0" indent="0">
              <a:buNone/>
            </a:pPr>
            <a:r>
              <a:rPr lang="ru-RU" dirty="0" smtClean="0"/>
              <a:t>-материально-техническое обеспечение ОП ДО и обеспеченность методическими материалами и средствами обучения и воспитания;</a:t>
            </a:r>
          </a:p>
          <a:p>
            <a:pPr marL="0" indent="0">
              <a:buNone/>
            </a:pPr>
            <a:r>
              <a:rPr lang="ru-RU" dirty="0" smtClean="0"/>
              <a:t>-примерный перечень литературных, музыкальных, художественных ,анимационных произведений для реализации ОП ДОУ;</a:t>
            </a:r>
          </a:p>
          <a:p>
            <a:pPr marL="0" indent="0">
              <a:buNone/>
            </a:pPr>
            <a:r>
              <a:rPr lang="ru-RU" dirty="0" smtClean="0"/>
              <a:t>-кадровое обеспечение;</a:t>
            </a:r>
          </a:p>
          <a:p>
            <a:pPr marL="0" indent="0">
              <a:buNone/>
            </a:pPr>
            <a:r>
              <a:rPr lang="ru-RU" dirty="0" smtClean="0"/>
              <a:t>-режим и распорядок дня в возрастных группах;</a:t>
            </a:r>
          </a:p>
          <a:p>
            <a:pPr marL="0" indent="0">
              <a:buNone/>
            </a:pPr>
            <a:r>
              <a:rPr lang="ru-RU" dirty="0" smtClean="0"/>
              <a:t>-календарный план воспитательной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376707053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142852"/>
            <a:ext cx="7972452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/>
              <a:t>Организация режима пребывания детей в детском саду.</a:t>
            </a:r>
            <a:br>
              <a:rPr lang="ru-RU" sz="3200" b="1" dirty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142844" y="1142984"/>
            <a:ext cx="8572560" cy="5715016"/>
          </a:xfrm>
        </p:spPr>
        <p:txBody>
          <a:bodyPr>
            <a:noAutofit/>
          </a:bodyPr>
          <a:lstStyle/>
          <a:p>
            <a:r>
              <a:rPr lang="ru-RU" sz="1800" dirty="0" smtClean="0"/>
              <a:t>Режим </a:t>
            </a:r>
            <a:r>
              <a:rPr lang="ru-RU" sz="1800" dirty="0"/>
              <a:t>работы: 10,5 -часовое пребывание воспитанников при 5-дневной рабочей неделе.</a:t>
            </a:r>
          </a:p>
          <a:p>
            <a:r>
              <a:rPr lang="ru-RU" sz="1800" dirty="0"/>
              <a:t>Работа по реализации Программы проводится в течение года и делится на два периода:</a:t>
            </a:r>
          </a:p>
          <a:p>
            <a:pPr lvl="0"/>
            <a:r>
              <a:rPr lang="ru-RU" sz="1800" dirty="0"/>
              <a:t>первый период - с 1 сентября по 31 мая;</a:t>
            </a:r>
          </a:p>
          <a:p>
            <a:pPr lvl="0"/>
            <a:r>
              <a:rPr lang="ru-RU" sz="1800" dirty="0"/>
              <a:t>второй период (летний оздоровительный) - с 1 июня по 31 августа.</a:t>
            </a:r>
          </a:p>
          <a:p>
            <a:r>
              <a:rPr lang="ru-RU" sz="1800" dirty="0"/>
              <a:t>Организация жизни детей опирается на определенный суточный режим, который представляет собой рациональное чередование отрезков сна и бодрствования в соответствии с физиологическими обоснованиями. При организации режима учитываются рекомендации СанПиН и СП, сезонные особенности, а также региональные рекомендации специалистов в области охраны и укрепления здоровья детей.</a:t>
            </a:r>
          </a:p>
          <a:p>
            <a:r>
              <a:rPr lang="ru-RU" sz="1800" dirty="0"/>
              <a:t>Режим дня составлен для каждой возрастной группы на холодный и теплый периоды, учтены функциональные возможности детей, а также ведущий вид деятельности — игра. Кроме того, учитывается потребность родителей в гибком режиме пребывания детей в детском саду, особенно в период адаптации.</a:t>
            </a:r>
          </a:p>
          <a:p>
            <a:pPr algn="just">
              <a:spcBef>
                <a:spcPts val="0"/>
              </a:spcBef>
            </a:pPr>
            <a:endParaRPr lang="ru-RU" sz="1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5" name="Picture 2" descr="C:\Documents and Settings\Администратор\Рабочий стол\материалы из интернета\разное\анимашки\b07ac9fd3b78cfbac221de5d5230488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4" y="142852"/>
            <a:ext cx="1000132" cy="9593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755</TotalTime>
  <Words>1306</Words>
  <Application>Microsoft Office PowerPoint</Application>
  <PresentationFormat>Экран (4:3)</PresentationFormat>
  <Paragraphs>148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Эркер</vt:lpstr>
      <vt:lpstr>   Краткая презентация основной образовательной программы дошкольного образования  Г.Казань 2023 </vt:lpstr>
      <vt:lpstr>Образовательная программа дошкольного образования (далее — ОП ДО) разработана в соответствии с требованиями Федерального государственного образовательного стандарта (ФГОС ДО), утвержденного приказом Минобрнауки от 17.10.2013 № 1155 (далее — ФГОС ДО) и Федеральной образовательной программы дошкольного образования (ФОП ДО), утвержденной приказом Минпросвещения от 25.11.2022 № 1028и (далее — ФОП До).</vt:lpstr>
      <vt:lpstr>Цель образовательной программы:</vt:lpstr>
      <vt:lpstr>Задачи программы:</vt:lpstr>
      <vt:lpstr>Образовательная программа ДОО  включает три основных раздела:</vt:lpstr>
      <vt:lpstr>Целевой раздел</vt:lpstr>
      <vt:lpstr>Содержательный раздел</vt:lpstr>
      <vt:lpstr>Организационный раздел</vt:lpstr>
      <vt:lpstr>Организация режима пребывания детей в детском саду. </vt:lpstr>
      <vt:lpstr>Возрастные и иные категории детей, на которых ориентирована ОП ДО. </vt:lpstr>
      <vt:lpstr>Презентация PowerPoint</vt:lpstr>
      <vt:lpstr>Характеристика взаимодействия педагогического коллектива с семьями воспитанников. </vt:lpstr>
      <vt:lpstr>Основными задачами взаимодействия детского сада с семьей являются: 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диана</cp:lastModifiedBy>
  <cp:revision>140</cp:revision>
  <dcterms:created xsi:type="dcterms:W3CDTF">2013-12-24T12:41:12Z</dcterms:created>
  <dcterms:modified xsi:type="dcterms:W3CDTF">2023-11-14T07:25:01Z</dcterms:modified>
</cp:coreProperties>
</file>